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ppt/tags/tag1.xml" ContentType="application/vnd.openxmlformats-officedocument.presentationml.tags+xml"/>
  <Override PartName="/ppt/tags/tag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ppt/tags/tag3.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471" r:id="rId3"/>
    <p:sldId id="443" r:id="rId4"/>
    <p:sldId id="469" r:id="rId5"/>
    <p:sldId id="472" r:id="rId6"/>
    <p:sldId id="446" r:id="rId7"/>
    <p:sldId id="447" r:id="rId8"/>
    <p:sldId id="470" r:id="rId9"/>
    <p:sldId id="47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73" d="100"/>
          <a:sy n="73" d="100"/>
        </p:scale>
        <p:origin x="127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99DF0C-6C14-42A5-AE7E-EE0A743C2E5A}" type="datetimeFigureOut">
              <a:rPr lang="es-CO" smtClean="0"/>
              <a:t>5/10/2021</a:t>
            </a:fld>
            <a:endParaRPr lang="es-CO"/>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8E7BAB-CC37-4F58-AA98-83F92F7FD866}" type="slidenum">
              <a:rPr lang="es-CO" smtClean="0"/>
              <a:t>‹Nº›</a:t>
            </a:fld>
            <a:endParaRPr lang="es-CO"/>
          </a:p>
        </p:txBody>
      </p:sp>
    </p:spTree>
    <p:extLst>
      <p:ext uri="{BB962C8B-B14F-4D97-AF65-F5344CB8AC3E}">
        <p14:creationId xmlns:p14="http://schemas.microsoft.com/office/powerpoint/2010/main" val="2215700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0493C7-B852-45F4-A7AA-1064F582629E}" type="slidenum">
              <a:rPr lang="en-GB" smtClean="0"/>
              <a:t>3</a:t>
            </a:fld>
            <a:endParaRPr lang="en-GB"/>
          </a:p>
        </p:txBody>
      </p:sp>
    </p:spTree>
    <p:extLst>
      <p:ext uri="{BB962C8B-B14F-4D97-AF65-F5344CB8AC3E}">
        <p14:creationId xmlns:p14="http://schemas.microsoft.com/office/powerpoint/2010/main" val="2715097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0493C7-B852-45F4-A7AA-1064F582629E}" type="slidenum">
              <a:rPr lang="en-GB" smtClean="0"/>
              <a:t>4</a:t>
            </a:fld>
            <a:endParaRPr lang="en-GB"/>
          </a:p>
        </p:txBody>
      </p:sp>
    </p:spTree>
    <p:extLst>
      <p:ext uri="{BB962C8B-B14F-4D97-AF65-F5344CB8AC3E}">
        <p14:creationId xmlns:p14="http://schemas.microsoft.com/office/powerpoint/2010/main" val="883865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0493C7-B852-45F4-A7AA-1064F582629E}" type="slidenum">
              <a:rPr lang="en-GB" smtClean="0"/>
              <a:t>6</a:t>
            </a:fld>
            <a:endParaRPr lang="en-GB"/>
          </a:p>
        </p:txBody>
      </p:sp>
    </p:spTree>
    <p:extLst>
      <p:ext uri="{BB962C8B-B14F-4D97-AF65-F5344CB8AC3E}">
        <p14:creationId xmlns:p14="http://schemas.microsoft.com/office/powerpoint/2010/main" val="2949304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0493C7-B852-45F4-A7AA-1064F582629E}" type="slidenum">
              <a:rPr lang="en-GB" smtClean="0"/>
              <a:t>7</a:t>
            </a:fld>
            <a:endParaRPr lang="en-GB"/>
          </a:p>
        </p:txBody>
      </p:sp>
    </p:spTree>
    <p:extLst>
      <p:ext uri="{BB962C8B-B14F-4D97-AF65-F5344CB8AC3E}">
        <p14:creationId xmlns:p14="http://schemas.microsoft.com/office/powerpoint/2010/main" val="4155131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0493C7-B852-45F4-A7AA-1064F582629E}" type="slidenum">
              <a:rPr lang="en-GB" smtClean="0"/>
              <a:t>8</a:t>
            </a:fld>
            <a:endParaRPr lang="en-GB"/>
          </a:p>
        </p:txBody>
      </p:sp>
    </p:spTree>
    <p:extLst>
      <p:ext uri="{BB962C8B-B14F-4D97-AF65-F5344CB8AC3E}">
        <p14:creationId xmlns:p14="http://schemas.microsoft.com/office/powerpoint/2010/main" val="2033686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68CE5D99-B44F-4303-93A2-A05D618E2C7D}"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2187231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8CE5D99-B44F-4303-93A2-A05D618E2C7D}"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3192675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8CE5D99-B44F-4303-93A2-A05D618E2C7D}"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305868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8CE5D99-B44F-4303-93A2-A05D618E2C7D}"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3578077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68CE5D99-B44F-4303-93A2-A05D618E2C7D}" type="datetimeFigureOut">
              <a:rPr lang="en-US" smtClean="0"/>
              <a:t>10/5/2021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2618082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8CE5D99-B44F-4303-93A2-A05D618E2C7D}"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92369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8CE5D99-B44F-4303-93A2-A05D618E2C7D}" type="datetimeFigureOut">
              <a:rPr lang="en-US" smtClean="0"/>
              <a:t>10/5/2021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2137730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8CE5D99-B44F-4303-93A2-A05D618E2C7D}" type="datetimeFigureOut">
              <a:rPr lang="en-US" smtClean="0"/>
              <a:t>10/5/2021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4220134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E5D99-B44F-4303-93A2-A05D618E2C7D}" type="datetimeFigureOut">
              <a:rPr lang="en-US" smtClean="0"/>
              <a:t>10/5/2021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418599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68CE5D99-B44F-4303-93A2-A05D618E2C7D}"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2770127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68CE5D99-B44F-4303-93A2-A05D618E2C7D}" type="datetimeFigureOut">
              <a:rPr lang="en-US" smtClean="0"/>
              <a:t>10/5/2021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D2952C-A882-49A2-B5D2-6318F0431C06}" type="slidenum">
              <a:rPr lang="en-US" smtClean="0"/>
              <a:t>‹Nº›</a:t>
            </a:fld>
            <a:endParaRPr lang="en-US"/>
          </a:p>
        </p:txBody>
      </p:sp>
    </p:spTree>
    <p:extLst>
      <p:ext uri="{BB962C8B-B14F-4D97-AF65-F5344CB8AC3E}">
        <p14:creationId xmlns:p14="http://schemas.microsoft.com/office/powerpoint/2010/main" val="384945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CE5D99-B44F-4303-93A2-A05D618E2C7D}" type="datetimeFigureOut">
              <a:rPr lang="en-US" smtClean="0"/>
              <a:t>10/5/2021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2952C-A882-49A2-B5D2-6318F0431C06}" type="slidenum">
              <a:rPr lang="en-US" smtClean="0"/>
              <a:t>‹Nº›</a:t>
            </a:fld>
            <a:endParaRPr lang="en-US"/>
          </a:p>
        </p:txBody>
      </p:sp>
      <p:pic>
        <p:nvPicPr>
          <p:cNvPr id="7" name="Imagen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53585" y="168646"/>
            <a:ext cx="1140710" cy="406904"/>
          </a:xfrm>
          <a:prstGeom prst="rect">
            <a:avLst/>
          </a:prstGeom>
        </p:spPr>
      </p:pic>
      <p:pic>
        <p:nvPicPr>
          <p:cNvPr id="8" name="Imagen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36594" y="6287693"/>
            <a:ext cx="2222046" cy="505866"/>
          </a:xfrm>
          <a:prstGeom prst="rect">
            <a:avLst/>
          </a:prstGeom>
        </p:spPr>
      </p:pic>
      <p:pic>
        <p:nvPicPr>
          <p:cNvPr id="9" name="Imagen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rot="10800000" flipH="1" flipV="1">
            <a:off x="6217681" y="174923"/>
            <a:ext cx="1644455" cy="386110"/>
          </a:xfrm>
          <a:prstGeom prst="rect">
            <a:avLst/>
          </a:prstGeom>
        </p:spPr>
      </p:pic>
    </p:spTree>
    <p:extLst>
      <p:ext uri="{BB962C8B-B14F-4D97-AF65-F5344CB8AC3E}">
        <p14:creationId xmlns:p14="http://schemas.microsoft.com/office/powerpoint/2010/main" val="23917635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www.gov.br/agricultura/pt-br/assuntos/agricultura-familiar/brasil-mais-cooperativo"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hyperlink" Target="https://www.youtube.com/watch?v=fXgq7NK2ZPY"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2887" y="1841147"/>
            <a:ext cx="9155441" cy="2419124"/>
          </a:xfrm>
          <a:prstGeom prst="rect">
            <a:avLst/>
          </a:prstGeom>
        </p:spPr>
        <p:txBody>
          <a:bodyPr wrap="square">
            <a:spAutoFit/>
          </a:bodyPr>
          <a:lstStyle/>
          <a:p>
            <a:pPr algn="ctr">
              <a:lnSpc>
                <a:spcPct val="90000"/>
              </a:lnSpc>
              <a:defRPr/>
            </a:pPr>
            <a:r>
              <a:rPr lang="es-ES_tradnl" altLang="x-none" sz="2800" b="1" dirty="0">
                <a:solidFill>
                  <a:srgbClr val="215968"/>
                </a:solidFill>
                <a:latin typeface="Calibri"/>
                <a:cs typeface="Calibri"/>
              </a:rPr>
              <a:t>LA ASOCIATIVIDAD</a:t>
            </a:r>
            <a:r>
              <a:rPr lang="es-ES" altLang="x-none" sz="2800" b="1" dirty="0">
                <a:solidFill>
                  <a:srgbClr val="215968"/>
                </a:solidFill>
                <a:latin typeface="Calibri"/>
                <a:cs typeface="Calibri"/>
              </a:rPr>
              <a:t> RURAL: UNA FORMA PARA SER COMPETITIVOS EN LA COMERCIALIZACIÓN DE LOS PRODUCTOS</a:t>
            </a:r>
          </a:p>
          <a:p>
            <a:pPr algn="ctr">
              <a:lnSpc>
                <a:spcPct val="90000"/>
              </a:lnSpc>
              <a:defRPr/>
            </a:pPr>
            <a:endParaRPr lang="es-ES" altLang="x-none" sz="2800" b="1" dirty="0">
              <a:solidFill>
                <a:srgbClr val="215968"/>
              </a:solidFill>
              <a:latin typeface="Calibri"/>
              <a:cs typeface="Calibri"/>
            </a:endParaRPr>
          </a:p>
          <a:p>
            <a:pPr algn="ctr">
              <a:lnSpc>
                <a:spcPct val="90000"/>
              </a:lnSpc>
              <a:defRPr/>
            </a:pPr>
            <a:r>
              <a:rPr lang="es-ES" altLang="x-none" sz="2800" b="1" dirty="0">
                <a:solidFill>
                  <a:srgbClr val="215968"/>
                </a:solidFill>
                <a:latin typeface="Calibri"/>
                <a:cs typeface="Calibri"/>
              </a:rPr>
              <a:t>Tema: ventajas de la comercialización asociativa</a:t>
            </a:r>
          </a:p>
          <a:p>
            <a:pPr algn="ctr">
              <a:lnSpc>
                <a:spcPct val="90000"/>
              </a:lnSpc>
              <a:defRPr/>
            </a:pPr>
            <a:endParaRPr lang="es-ES_tradnl" altLang="x-none" sz="2800" b="1" dirty="0">
              <a:solidFill>
                <a:srgbClr val="215968"/>
              </a:solidFill>
              <a:latin typeface="Calibri"/>
              <a:cs typeface="Calibri"/>
            </a:endParaRPr>
          </a:p>
        </p:txBody>
      </p:sp>
      <p:sp>
        <p:nvSpPr>
          <p:cNvPr id="5" name="Rectángulo 4"/>
          <p:cNvSpPr/>
          <p:nvPr/>
        </p:nvSpPr>
        <p:spPr>
          <a:xfrm>
            <a:off x="-11446" y="3514390"/>
            <a:ext cx="9144000" cy="923330"/>
          </a:xfrm>
          <a:prstGeom prst="rect">
            <a:avLst/>
          </a:prstGeom>
        </p:spPr>
        <p:txBody>
          <a:bodyPr wrap="square">
            <a:spAutoFit/>
          </a:bodyPr>
          <a:lstStyle/>
          <a:p>
            <a:pPr algn="ctr">
              <a:defRPr/>
            </a:pPr>
            <a:endParaRPr lang="es-ES_tradnl" altLang="x-none" b="1" dirty="0">
              <a:solidFill>
                <a:schemeClr val="tx1">
                  <a:lumMod val="75000"/>
                  <a:lumOff val="25000"/>
                </a:schemeClr>
              </a:solidFill>
              <a:latin typeface="Calibri"/>
              <a:cs typeface="Calibri"/>
            </a:endParaRPr>
          </a:p>
          <a:p>
            <a:pPr algn="ctr">
              <a:defRPr/>
            </a:pPr>
            <a:r>
              <a:rPr lang="es-ES_tradnl" altLang="x-none" b="1" dirty="0">
                <a:solidFill>
                  <a:schemeClr val="tx1">
                    <a:lumMod val="75000"/>
                    <a:lumOff val="25000"/>
                  </a:schemeClr>
                </a:solidFill>
                <a:latin typeface="Calibri"/>
                <a:cs typeface="Calibri"/>
              </a:rPr>
              <a:t>UTF/COL/094/COL 2017-2018 </a:t>
            </a:r>
          </a:p>
          <a:p>
            <a:pPr algn="ctr">
              <a:defRPr/>
            </a:pPr>
            <a:r>
              <a:rPr lang="es-ES_tradnl" altLang="x-none" dirty="0">
                <a:solidFill>
                  <a:schemeClr val="tx1">
                    <a:lumMod val="75000"/>
                    <a:lumOff val="25000"/>
                  </a:schemeClr>
                </a:solidFill>
                <a:latin typeface="Calibri"/>
                <a:cs typeface="Calibri"/>
              </a:rPr>
              <a:t>ADR 749/2017</a:t>
            </a:r>
          </a:p>
        </p:txBody>
      </p:sp>
      <p:grpSp>
        <p:nvGrpSpPr>
          <p:cNvPr id="9" name="Grupo 8"/>
          <p:cNvGrpSpPr/>
          <p:nvPr/>
        </p:nvGrpSpPr>
        <p:grpSpPr>
          <a:xfrm>
            <a:off x="-11441" y="0"/>
            <a:ext cx="9144000" cy="1639019"/>
            <a:chOff x="-11441" y="0"/>
            <a:chExt cx="9144000" cy="1639019"/>
          </a:xfrm>
        </p:grpSpPr>
        <p:sp>
          <p:nvSpPr>
            <p:cNvPr id="6" name="Rectángulo 5"/>
            <p:cNvSpPr/>
            <p:nvPr/>
          </p:nvSpPr>
          <p:spPr>
            <a:xfrm>
              <a:off x="-11441" y="0"/>
              <a:ext cx="9144000" cy="16390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0622" y="598072"/>
              <a:ext cx="1808194" cy="645003"/>
            </a:xfrm>
            <a:prstGeom prst="rect">
              <a:avLst/>
            </a:prstGeom>
          </p:spPr>
        </p:pic>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7303" y="612026"/>
              <a:ext cx="2533251" cy="631049"/>
            </a:xfrm>
            <a:prstGeom prst="rect">
              <a:avLst/>
            </a:prstGeom>
          </p:spPr>
        </p:pic>
      </p:grpSp>
      <p:sp>
        <p:nvSpPr>
          <p:cNvPr id="10" name="Rectángulo 9">
            <a:extLst>
              <a:ext uri="{FF2B5EF4-FFF2-40B4-BE49-F238E27FC236}">
                <a16:creationId xmlns:a16="http://schemas.microsoft.com/office/drawing/2014/main" id="{ADACC399-6415-4174-BAA9-B429CA5D6EA4}"/>
              </a:ext>
            </a:extLst>
          </p:cNvPr>
          <p:cNvSpPr/>
          <p:nvPr/>
        </p:nvSpPr>
        <p:spPr>
          <a:xfrm>
            <a:off x="4425877" y="4735934"/>
            <a:ext cx="4591790" cy="923330"/>
          </a:xfrm>
          <a:prstGeom prst="rect">
            <a:avLst/>
          </a:prstGeom>
        </p:spPr>
        <p:txBody>
          <a:bodyPr wrap="square">
            <a:spAutoFit/>
          </a:bodyPr>
          <a:lstStyle/>
          <a:p>
            <a:pPr algn="ctr">
              <a:defRPr/>
            </a:pPr>
            <a:r>
              <a:rPr lang="es-ES_tradnl" altLang="x-none" b="1" dirty="0">
                <a:solidFill>
                  <a:schemeClr val="tx1">
                    <a:lumMod val="75000"/>
                    <a:lumOff val="25000"/>
                  </a:schemeClr>
                </a:solidFill>
                <a:latin typeface="Calibri"/>
                <a:cs typeface="Calibri"/>
              </a:rPr>
              <a:t>Autor: Duvan Leonardo Santos Portilla</a:t>
            </a:r>
          </a:p>
          <a:p>
            <a:pPr algn="ctr">
              <a:defRPr/>
            </a:pPr>
            <a:r>
              <a:rPr lang="es-ES_tradnl" altLang="x-none" b="1" dirty="0">
                <a:solidFill>
                  <a:schemeClr val="tx1">
                    <a:lumMod val="75000"/>
                    <a:lumOff val="25000"/>
                  </a:schemeClr>
                </a:solidFill>
                <a:latin typeface="Calibri"/>
                <a:cs typeface="Calibri"/>
              </a:rPr>
              <a:t>Profesional misional especializado en Abastecimiento Alimentario</a:t>
            </a:r>
            <a:endParaRPr lang="es-ES_tradnl" altLang="x-none" dirty="0">
              <a:solidFill>
                <a:schemeClr val="tx1">
                  <a:lumMod val="75000"/>
                  <a:lumOff val="25000"/>
                </a:schemeClr>
              </a:solidFill>
              <a:latin typeface="Calibri"/>
              <a:cs typeface="Calibri"/>
            </a:endParaRPr>
          </a:p>
        </p:txBody>
      </p:sp>
    </p:spTree>
    <p:extLst>
      <p:ext uri="{BB962C8B-B14F-4D97-AF65-F5344CB8AC3E}">
        <p14:creationId xmlns:p14="http://schemas.microsoft.com/office/powerpoint/2010/main" val="4278386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069DAB-CEB7-4D69-9FBA-85043A746D1E}"/>
              </a:ext>
            </a:extLst>
          </p:cNvPr>
          <p:cNvSpPr>
            <a:spLocks noGrp="1"/>
          </p:cNvSpPr>
          <p:nvPr>
            <p:ph type="title"/>
          </p:nvPr>
        </p:nvSpPr>
        <p:spPr/>
        <p:txBody>
          <a:bodyPr/>
          <a:lstStyle/>
          <a:p>
            <a:pPr algn="ctr"/>
            <a:r>
              <a:rPr lang="es-CO" b="1" dirty="0"/>
              <a:t>¿Qué es la asociatividad rural?</a:t>
            </a:r>
          </a:p>
        </p:txBody>
      </p:sp>
      <p:sp>
        <p:nvSpPr>
          <p:cNvPr id="5" name="CuadroTexto 4">
            <a:extLst>
              <a:ext uri="{FF2B5EF4-FFF2-40B4-BE49-F238E27FC236}">
                <a16:creationId xmlns:a16="http://schemas.microsoft.com/office/drawing/2014/main" id="{6E8D7DBB-65F6-4D6D-B5A9-035A7412D967}"/>
              </a:ext>
            </a:extLst>
          </p:cNvPr>
          <p:cNvSpPr txBox="1"/>
          <p:nvPr/>
        </p:nvSpPr>
        <p:spPr>
          <a:xfrm>
            <a:off x="1941342" y="1687691"/>
            <a:ext cx="5464968"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ES" sz="2000" i="1" dirty="0"/>
              <a:t>La asociatividad se caracteriza por ser de incorporación voluntaria y de libre unión, donde personas, productores o empresas se organizan en la búsqueda de objetivos comunes, manteniendo la independencia legal y gerencial de sus propias operaciones </a:t>
            </a:r>
            <a:r>
              <a:rPr lang="es-ES" sz="2000" dirty="0"/>
              <a:t>(IICA, 2017)</a:t>
            </a:r>
            <a:endParaRPr lang="es-CO" sz="2000" dirty="0"/>
          </a:p>
        </p:txBody>
      </p:sp>
      <p:sp>
        <p:nvSpPr>
          <p:cNvPr id="6" name="CuadroTexto 5">
            <a:extLst>
              <a:ext uri="{FF2B5EF4-FFF2-40B4-BE49-F238E27FC236}">
                <a16:creationId xmlns:a16="http://schemas.microsoft.com/office/drawing/2014/main" id="{57F70534-0BC4-4845-B108-C498BF474D9F}"/>
              </a:ext>
            </a:extLst>
          </p:cNvPr>
          <p:cNvSpPr txBox="1"/>
          <p:nvPr/>
        </p:nvSpPr>
        <p:spPr>
          <a:xfrm>
            <a:off x="928468" y="3974620"/>
            <a:ext cx="7775421"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ES" sz="2000" dirty="0"/>
              <a:t>La Asociatividad se reconoce como una estrategia clave para el fortalecimiento sostenible de la agricultura familiar, representa una oportunidad en la construcción de capital social de los sectores rurales y la generación de economías de escala de estas poblaciones, lo que permite el mejoramiento de su capacidad productiva, competitiva y el acceso a mercados</a:t>
            </a:r>
            <a:endParaRPr lang="es-CO" sz="2000" dirty="0"/>
          </a:p>
        </p:txBody>
      </p:sp>
    </p:spTree>
    <p:extLst>
      <p:ext uri="{BB962C8B-B14F-4D97-AF65-F5344CB8AC3E}">
        <p14:creationId xmlns:p14="http://schemas.microsoft.com/office/powerpoint/2010/main" val="1271470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p:cNvSpPr txBox="1"/>
          <p:nvPr/>
        </p:nvSpPr>
        <p:spPr>
          <a:xfrm>
            <a:off x="442617" y="913952"/>
            <a:ext cx="8258766" cy="507465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lnSpc>
                <a:spcPct val="107000"/>
              </a:lnSpc>
              <a:spcAft>
                <a:spcPts val="600"/>
              </a:spcAft>
            </a:pPr>
            <a:r>
              <a:rPr lang="es-ES" dirty="0">
                <a:latin typeface="Calibri" panose="020F0502020204030204" pitchFamily="34" charset="0"/>
                <a:ea typeface="Calibri" panose="020F0502020204030204" pitchFamily="34" charset="0"/>
                <a:cs typeface="Calibri" panose="020F0502020204030204" pitchFamily="34" charset="0"/>
              </a:rPr>
              <a:t>Como estrategia de fortalecimiento de la AF, normalmente se puede encontrar que dos actores promuevan esta iniciativa: </a:t>
            </a: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600"/>
              </a:spcAft>
            </a:pPr>
            <a:endParaRPr lang="es-CO" dirty="0">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600"/>
              </a:spcAft>
            </a:pPr>
            <a:r>
              <a:rPr lang="es-CO" dirty="0">
                <a:latin typeface="Calibri" panose="020F0502020204030204" pitchFamily="34" charset="0"/>
                <a:ea typeface="Calibri" panose="020F0502020204030204" pitchFamily="34" charset="0"/>
                <a:cs typeface="Calibri" panose="020F0502020204030204" pitchFamily="34" charset="0"/>
              </a:rPr>
              <a:t>No solo desde estos dos se encuentran casos para fomentar la asociatividad, pero si son los que habitualmente la fomentan y toman este tipo de iniciativas</a:t>
            </a:r>
            <a:endParaRPr lang="es-ES" dirty="0">
              <a:latin typeface="Calibri" panose="020F0502020204030204" pitchFamily="34" charset="0"/>
              <a:ea typeface="Calibri" panose="020F0502020204030204" pitchFamily="34" charset="0"/>
              <a:cs typeface="Calibri" panose="020F0502020204030204" pitchFamily="34" charset="0"/>
            </a:endParaRPr>
          </a:p>
        </p:txBody>
      </p:sp>
      <p:sp>
        <p:nvSpPr>
          <p:cNvPr id="2" name="CuadroTexto 1">
            <a:extLst>
              <a:ext uri="{FF2B5EF4-FFF2-40B4-BE49-F238E27FC236}">
                <a16:creationId xmlns:a16="http://schemas.microsoft.com/office/drawing/2014/main" id="{D7E09A3A-1A01-4D11-8394-8BC5607DC03E}"/>
              </a:ext>
            </a:extLst>
          </p:cNvPr>
          <p:cNvSpPr txBox="1"/>
          <p:nvPr/>
        </p:nvSpPr>
        <p:spPr>
          <a:xfrm>
            <a:off x="629272" y="1620010"/>
            <a:ext cx="3756073" cy="366254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ES" dirty="0">
                <a:latin typeface="Calibri" panose="020F0502020204030204" pitchFamily="34" charset="0"/>
                <a:ea typeface="Calibri" panose="020F0502020204030204" pitchFamily="34" charset="0"/>
                <a:cs typeface="Calibri" panose="020F0502020204030204" pitchFamily="34" charset="0"/>
              </a:rPr>
              <a:t>Entidades de gobierno que adoptan esta estrategia para que la AF puedan acceder fácilmente a servicios especializados de tecnología, asistencia técnica, compra de insumos, diseño, comercialización, financiamiento y mejora de procesos industriales, entre otros. </a:t>
            </a:r>
            <a:r>
              <a:rPr lang="es-ES" sz="1400" dirty="0">
                <a:latin typeface="Calibri" panose="020F0502020204030204" pitchFamily="34" charset="0"/>
                <a:ea typeface="Calibri" panose="020F0502020204030204" pitchFamily="34" charset="0"/>
                <a:cs typeface="Calibri" panose="020F0502020204030204" pitchFamily="34" charset="0"/>
              </a:rPr>
              <a:t>Un ejemplo de esto es el caso del programa Brasil </a:t>
            </a:r>
            <a:r>
              <a:rPr lang="es-ES" sz="1400" dirty="0" err="1">
                <a:latin typeface="Calibri" panose="020F0502020204030204" pitchFamily="34" charset="0"/>
                <a:ea typeface="Calibri" panose="020F0502020204030204" pitchFamily="34" charset="0"/>
                <a:cs typeface="Calibri" panose="020F0502020204030204" pitchFamily="34" charset="0"/>
              </a:rPr>
              <a:t>Mais</a:t>
            </a:r>
            <a:r>
              <a:rPr lang="es-ES" sz="1400" dirty="0">
                <a:latin typeface="Calibri" panose="020F0502020204030204" pitchFamily="34" charset="0"/>
                <a:ea typeface="Calibri" panose="020F0502020204030204" pitchFamily="34" charset="0"/>
                <a:cs typeface="Calibri" panose="020F0502020204030204" pitchFamily="34" charset="0"/>
              </a:rPr>
              <a:t> Cooperativo, el cual puede consultar en el siguiente link </a:t>
            </a:r>
            <a:r>
              <a:rPr lang="es-ES" sz="1400" dirty="0">
                <a:latin typeface="Calibri" panose="020F0502020204030204" pitchFamily="34" charset="0"/>
                <a:ea typeface="Calibri" panose="020F0502020204030204" pitchFamily="34" charset="0"/>
                <a:cs typeface="Calibri" panose="020F0502020204030204" pitchFamily="34" charset="0"/>
                <a:hlinkClick r:id="rId4"/>
              </a:rPr>
              <a:t>https://www.gov.br/agricultura/pt-br/assuntos/agricultura-familiar/brasil-mais-cooperativo</a:t>
            </a:r>
            <a:r>
              <a:rPr lang="es-ES" sz="1400" dirty="0">
                <a:latin typeface="Calibri" panose="020F0502020204030204" pitchFamily="34" charset="0"/>
                <a:ea typeface="Calibri" panose="020F0502020204030204" pitchFamily="34" charset="0"/>
                <a:cs typeface="Calibri" panose="020F0502020204030204" pitchFamily="34" charset="0"/>
              </a:rPr>
              <a:t> </a:t>
            </a:r>
            <a:endParaRPr lang="es-ES" dirty="0">
              <a:highlight>
                <a:srgbClr val="00FFFF"/>
              </a:highlight>
              <a:latin typeface="Calibri" panose="020F0502020204030204" pitchFamily="34" charset="0"/>
              <a:ea typeface="Calibri" panose="020F0502020204030204" pitchFamily="34" charset="0"/>
              <a:cs typeface="Calibri" panose="020F0502020204030204" pitchFamily="34" charset="0"/>
            </a:endParaRPr>
          </a:p>
          <a:p>
            <a:endParaRPr lang="es-CO" dirty="0"/>
          </a:p>
        </p:txBody>
      </p:sp>
      <p:sp>
        <p:nvSpPr>
          <p:cNvPr id="4" name="CuadroTexto 3">
            <a:extLst>
              <a:ext uri="{FF2B5EF4-FFF2-40B4-BE49-F238E27FC236}">
                <a16:creationId xmlns:a16="http://schemas.microsoft.com/office/drawing/2014/main" id="{1E127F9C-18E0-49A5-88C2-D228879CD7DB}"/>
              </a:ext>
            </a:extLst>
          </p:cNvPr>
          <p:cNvSpPr txBox="1"/>
          <p:nvPr/>
        </p:nvSpPr>
        <p:spPr>
          <a:xfrm>
            <a:off x="4572000" y="1720840"/>
            <a:ext cx="3646791" cy="34163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ES" dirty="0">
                <a:latin typeface="Calibri" panose="020F0502020204030204" pitchFamily="34" charset="0"/>
                <a:ea typeface="Calibri" panose="020F0502020204030204" pitchFamily="34" charset="0"/>
                <a:cs typeface="Calibri" panose="020F0502020204030204" pitchFamily="34" charset="0"/>
              </a:rPr>
              <a:t>Productores o productoras de la Agricultura Familiar que normalmente atraviesan varias limitantes relacionadas con la producción, comercialización y el financiamiento, y por eso, desde la iniciativa de estos, buscan que la asociatividad se convierta como una alternativa para enfrentar las dificultades de manera colectiva.</a:t>
            </a:r>
          </a:p>
          <a:p>
            <a:endParaRPr lang="es-ES" dirty="0">
              <a:highlight>
                <a:srgbClr val="00FFFF"/>
              </a:highlight>
              <a:latin typeface="Calibri" panose="020F0502020204030204" pitchFamily="34" charset="0"/>
              <a:ea typeface="Calibri" panose="020F0502020204030204" pitchFamily="34" charset="0"/>
              <a:cs typeface="Calibri" panose="020F0502020204030204" pitchFamily="34" charset="0"/>
            </a:endParaRPr>
          </a:p>
          <a:p>
            <a:endParaRPr lang="es-CO" dirty="0"/>
          </a:p>
        </p:txBody>
      </p:sp>
    </p:spTree>
    <p:custDataLst>
      <p:tags r:id="rId1"/>
    </p:custDataLst>
    <p:extLst>
      <p:ext uri="{BB962C8B-B14F-4D97-AF65-F5344CB8AC3E}">
        <p14:creationId xmlns:p14="http://schemas.microsoft.com/office/powerpoint/2010/main" val="515377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echa: hacia abajo 4">
            <a:extLst>
              <a:ext uri="{FF2B5EF4-FFF2-40B4-BE49-F238E27FC236}">
                <a16:creationId xmlns:a16="http://schemas.microsoft.com/office/drawing/2014/main" id="{FEE463F7-3939-4033-9E72-B85CA47D5792}"/>
              </a:ext>
            </a:extLst>
          </p:cNvPr>
          <p:cNvSpPr/>
          <p:nvPr/>
        </p:nvSpPr>
        <p:spPr>
          <a:xfrm>
            <a:off x="4399372" y="4003965"/>
            <a:ext cx="690876" cy="10810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350"/>
          </a:p>
        </p:txBody>
      </p:sp>
      <p:sp>
        <p:nvSpPr>
          <p:cNvPr id="11" name="CuadroTexto 10">
            <a:extLst>
              <a:ext uri="{FF2B5EF4-FFF2-40B4-BE49-F238E27FC236}">
                <a16:creationId xmlns:a16="http://schemas.microsoft.com/office/drawing/2014/main" id="{C95B650E-2FCB-4684-A200-CBA117036A9E}"/>
              </a:ext>
            </a:extLst>
          </p:cNvPr>
          <p:cNvSpPr txBox="1"/>
          <p:nvPr/>
        </p:nvSpPr>
        <p:spPr>
          <a:xfrm>
            <a:off x="6193972" y="6161612"/>
            <a:ext cx="2950028" cy="253916"/>
          </a:xfrm>
          <a:prstGeom prst="rect">
            <a:avLst/>
          </a:prstGeom>
          <a:noFill/>
        </p:spPr>
        <p:txBody>
          <a:bodyPr wrap="square" rtlCol="0">
            <a:spAutoFit/>
          </a:bodyPr>
          <a:lstStyle/>
          <a:p>
            <a:r>
              <a:rPr lang="es-CO" sz="1050" dirty="0"/>
              <a:t>Basado en: (IICA, 2017) y (Amézaga </a:t>
            </a:r>
            <a:r>
              <a:rPr lang="es-CO" sz="1050" i="1" dirty="0"/>
              <a:t>et al, </a:t>
            </a:r>
            <a:r>
              <a:rPr lang="es-CO" sz="1050" dirty="0"/>
              <a:t>2013)</a:t>
            </a:r>
          </a:p>
        </p:txBody>
      </p:sp>
      <p:sp>
        <p:nvSpPr>
          <p:cNvPr id="12" name="Título 11">
            <a:extLst>
              <a:ext uri="{FF2B5EF4-FFF2-40B4-BE49-F238E27FC236}">
                <a16:creationId xmlns:a16="http://schemas.microsoft.com/office/drawing/2014/main" id="{36617F6D-8AA8-4C78-B84A-9263A89F9A1C}"/>
              </a:ext>
            </a:extLst>
          </p:cNvPr>
          <p:cNvSpPr>
            <a:spLocks noGrp="1"/>
          </p:cNvSpPr>
          <p:nvPr>
            <p:ph type="title"/>
          </p:nvPr>
        </p:nvSpPr>
        <p:spPr>
          <a:xfrm>
            <a:off x="839665" y="569430"/>
            <a:ext cx="7886700" cy="1325563"/>
          </a:xfrm>
        </p:spPr>
        <p:txBody>
          <a:bodyPr/>
          <a:lstStyle/>
          <a:p>
            <a:pPr algn="ctr"/>
            <a:r>
              <a:rPr lang="es-ES" dirty="0"/>
              <a:t>Modalidades asociativas con y sin personería jurídica </a:t>
            </a:r>
            <a:endParaRPr lang="es-CO" dirty="0"/>
          </a:p>
        </p:txBody>
      </p:sp>
      <p:sp>
        <p:nvSpPr>
          <p:cNvPr id="15" name="CuadroTexto 14">
            <a:extLst>
              <a:ext uri="{FF2B5EF4-FFF2-40B4-BE49-F238E27FC236}">
                <a16:creationId xmlns:a16="http://schemas.microsoft.com/office/drawing/2014/main" id="{1BA95A20-3111-4950-B949-2525DC5762BD}"/>
              </a:ext>
            </a:extLst>
          </p:cNvPr>
          <p:cNvSpPr txBox="1"/>
          <p:nvPr/>
        </p:nvSpPr>
        <p:spPr>
          <a:xfrm>
            <a:off x="476251" y="2009780"/>
            <a:ext cx="8537119" cy="19389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2400" b="1" dirty="0">
                <a:latin typeface="Calibri" panose="020F0502020204030204" pitchFamily="34" charset="0"/>
                <a:ea typeface="Calibri" panose="020F0502020204030204" pitchFamily="34" charset="0"/>
                <a:cs typeface="Calibri" panose="020F0502020204030204" pitchFamily="34" charset="0"/>
              </a:rPr>
              <a:t>Con personería jurídica </a:t>
            </a:r>
          </a:p>
          <a:p>
            <a:pPr marL="214313" indent="-214313" algn="ctr">
              <a:buFont typeface="Wingdings" panose="05000000000000000000" pitchFamily="2" charset="2"/>
              <a:buChar char="ü"/>
            </a:pPr>
            <a:r>
              <a:rPr lang="es-ES" sz="2400" dirty="0"/>
              <a:t>Sociedades comerciales, como la Sociedad Anónima, la Sociedad Comercial de Responsabilidad Limitada, otras.</a:t>
            </a:r>
          </a:p>
          <a:p>
            <a:pPr marL="214313" indent="-214313" algn="ctr">
              <a:buFont typeface="Wingdings" panose="05000000000000000000" pitchFamily="2" charset="2"/>
              <a:buChar char="ü"/>
            </a:pPr>
            <a:r>
              <a:rPr lang="es-ES" sz="2400" dirty="0"/>
              <a:t>Asociaciones civiles sin fines de lucro o fundaciones.</a:t>
            </a:r>
          </a:p>
          <a:p>
            <a:pPr marL="214313" indent="-214313" algn="ctr">
              <a:buFont typeface="Wingdings" panose="05000000000000000000" pitchFamily="2" charset="2"/>
              <a:buChar char="ü"/>
            </a:pPr>
            <a:r>
              <a:rPr lang="es-ES" sz="2400" dirty="0"/>
              <a:t>Cooperativas</a:t>
            </a:r>
            <a:endParaRPr lang="es-CO" sz="2400" dirty="0"/>
          </a:p>
        </p:txBody>
      </p:sp>
      <p:sp>
        <p:nvSpPr>
          <p:cNvPr id="16" name="CuadroTexto 15">
            <a:extLst>
              <a:ext uri="{FF2B5EF4-FFF2-40B4-BE49-F238E27FC236}">
                <a16:creationId xmlns:a16="http://schemas.microsoft.com/office/drawing/2014/main" id="{8ABA9C85-15A1-4C42-BAA8-3FF1E77808DB}"/>
              </a:ext>
            </a:extLst>
          </p:cNvPr>
          <p:cNvSpPr txBox="1"/>
          <p:nvPr/>
        </p:nvSpPr>
        <p:spPr>
          <a:xfrm>
            <a:off x="1323402" y="5085032"/>
            <a:ext cx="7164852"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dirty="0">
                <a:latin typeface="Calibri" panose="020F0502020204030204" pitchFamily="34" charset="0"/>
                <a:cs typeface="Calibri" panose="020F0502020204030204" pitchFamily="34" charset="0"/>
              </a:rPr>
              <a:t>El </a:t>
            </a:r>
            <a:r>
              <a:rPr lang="es-ES" b="1" dirty="0">
                <a:latin typeface="Calibri" panose="020F0502020204030204" pitchFamily="34" charset="0"/>
                <a:cs typeface="Calibri" panose="020F0502020204030204" pitchFamily="34" charset="0"/>
              </a:rPr>
              <a:t>c</a:t>
            </a:r>
            <a:r>
              <a:rPr lang="es-ES" b="1" dirty="0"/>
              <a:t>ooperativismo</a:t>
            </a:r>
            <a:r>
              <a:rPr lang="es-ES" dirty="0"/>
              <a:t> es el modelo más estudiado y fomentado, como organización social y económica y podemos encontrar de primer, segundo y tercer grado.</a:t>
            </a:r>
            <a:endParaRPr lang="es-CO" dirty="0"/>
          </a:p>
        </p:txBody>
      </p:sp>
    </p:spTree>
    <p:custDataLst>
      <p:tags r:id="rId1"/>
    </p:custDataLst>
    <p:extLst>
      <p:ext uri="{BB962C8B-B14F-4D97-AF65-F5344CB8AC3E}">
        <p14:creationId xmlns:p14="http://schemas.microsoft.com/office/powerpoint/2010/main" val="180519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FB58ACAE-D8A8-4DCD-8E01-4F9C82716158}"/>
              </a:ext>
            </a:extLst>
          </p:cNvPr>
          <p:cNvSpPr txBox="1"/>
          <p:nvPr/>
        </p:nvSpPr>
        <p:spPr>
          <a:xfrm>
            <a:off x="1277257" y="1443841"/>
            <a:ext cx="7170058" cy="39703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2800" b="1" dirty="0">
                <a:latin typeface="Calibri" panose="020F0502020204030204" pitchFamily="34" charset="0"/>
                <a:ea typeface="Calibri" panose="020F0502020204030204" pitchFamily="34" charset="0"/>
                <a:cs typeface="Calibri" panose="020F0502020204030204" pitchFamily="34" charset="0"/>
              </a:rPr>
              <a:t>Sin personería jurídica </a:t>
            </a:r>
          </a:p>
          <a:p>
            <a:pPr marL="214313" indent="-214313" algn="ctr">
              <a:buFont typeface="Wingdings" panose="05000000000000000000" pitchFamily="2" charset="2"/>
              <a:buChar char="ü"/>
            </a:pPr>
            <a:r>
              <a:rPr lang="es-ES" sz="2800" dirty="0"/>
              <a:t>Consorcios</a:t>
            </a:r>
          </a:p>
          <a:p>
            <a:pPr marL="214313" indent="-214313" algn="ctr">
              <a:buFont typeface="Wingdings" panose="05000000000000000000" pitchFamily="2" charset="2"/>
              <a:buChar char="ü"/>
            </a:pPr>
            <a:r>
              <a:rPr lang="es-ES" sz="2800" dirty="0"/>
              <a:t>Asociaciones en participación, como las agrupaciones de colaboración empresarial, las uniones transitorias de empresas, los contratos de producción entre empresas y productores, las alianzas estratégicas, otras.</a:t>
            </a:r>
          </a:p>
          <a:p>
            <a:pPr marL="214313" indent="-214313" algn="ctr">
              <a:buFont typeface="Wingdings" panose="05000000000000000000" pitchFamily="2" charset="2"/>
              <a:buChar char="ü"/>
            </a:pPr>
            <a:r>
              <a:rPr lang="es-ES" sz="2800" dirty="0"/>
              <a:t>Sociedades de hecho, como las redes empresariales.</a:t>
            </a:r>
            <a:endParaRPr lang="es-CO" sz="2800" dirty="0"/>
          </a:p>
        </p:txBody>
      </p:sp>
      <p:sp>
        <p:nvSpPr>
          <p:cNvPr id="5" name="CuadroTexto 4">
            <a:extLst>
              <a:ext uri="{FF2B5EF4-FFF2-40B4-BE49-F238E27FC236}">
                <a16:creationId xmlns:a16="http://schemas.microsoft.com/office/drawing/2014/main" id="{6E0E09D1-E1F5-4162-BEE7-D3985353D7BA}"/>
              </a:ext>
            </a:extLst>
          </p:cNvPr>
          <p:cNvSpPr txBox="1"/>
          <p:nvPr/>
        </p:nvSpPr>
        <p:spPr>
          <a:xfrm>
            <a:off x="5816600" y="5929384"/>
            <a:ext cx="2950028" cy="253916"/>
          </a:xfrm>
          <a:prstGeom prst="rect">
            <a:avLst/>
          </a:prstGeom>
          <a:noFill/>
        </p:spPr>
        <p:txBody>
          <a:bodyPr wrap="square" rtlCol="0">
            <a:spAutoFit/>
          </a:bodyPr>
          <a:lstStyle/>
          <a:p>
            <a:r>
              <a:rPr lang="es-CO" sz="1050" dirty="0"/>
              <a:t>Basado en: (IICA, 2017) y (Amézaga </a:t>
            </a:r>
            <a:r>
              <a:rPr lang="es-CO" sz="1050" i="1" dirty="0"/>
              <a:t>et al, </a:t>
            </a:r>
            <a:r>
              <a:rPr lang="es-CO" sz="1050" dirty="0"/>
              <a:t>2013)</a:t>
            </a:r>
          </a:p>
        </p:txBody>
      </p:sp>
    </p:spTree>
    <p:extLst>
      <p:ext uri="{BB962C8B-B14F-4D97-AF65-F5344CB8AC3E}">
        <p14:creationId xmlns:p14="http://schemas.microsoft.com/office/powerpoint/2010/main" val="470231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p:cNvSpPr txBox="1"/>
          <p:nvPr/>
        </p:nvSpPr>
        <p:spPr>
          <a:xfrm>
            <a:off x="628651" y="1810676"/>
            <a:ext cx="7886700" cy="282340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lnSpc>
                <a:spcPct val="107000"/>
              </a:lnSpc>
              <a:spcAft>
                <a:spcPts val="600"/>
              </a:spcAft>
            </a:pPr>
            <a:r>
              <a:rPr lang="es-ES" b="1" dirty="0">
                <a:latin typeface="Calibri" panose="020F0502020204030204" pitchFamily="34" charset="0"/>
                <a:ea typeface="Calibri" panose="020F0502020204030204" pitchFamily="34" charset="0"/>
                <a:cs typeface="Calibri" panose="020F0502020204030204" pitchFamily="34" charset="0"/>
              </a:rPr>
              <a:t>Tiene como objetivo mejorar la competitividad de los asociados (as) en los mercados, con el fin de mejorar la rentabilidad en la venta de sus productos o servicios</a:t>
            </a:r>
            <a:r>
              <a:rPr lang="es-ES" dirty="0">
                <a:latin typeface="Calibri" panose="020F0502020204030204" pitchFamily="34" charset="0"/>
                <a:ea typeface="Calibri" panose="020F0502020204030204" pitchFamily="34" charset="0"/>
                <a:cs typeface="Calibri" panose="020F0502020204030204" pitchFamily="34" charset="0"/>
              </a:rPr>
              <a:t>, y en ultimas incrementar el bienestar familiar y contribuir directamente al desarrollo económico de las comunidades rurales, se convierte en una fuente para poder diferenciar y generar la adecuada planeación al momento de promover este tipo de estrategias.</a:t>
            </a:r>
          </a:p>
          <a:p>
            <a:pPr algn="just">
              <a:lnSpc>
                <a:spcPct val="107000"/>
              </a:lnSpc>
              <a:spcAft>
                <a:spcPts val="600"/>
              </a:spcAft>
            </a:pPr>
            <a:r>
              <a:rPr lang="es-ES" dirty="0">
                <a:latin typeface="Calibri" panose="020F0502020204030204" pitchFamily="34" charset="0"/>
                <a:ea typeface="Calibri" panose="020F0502020204030204" pitchFamily="34" charset="0"/>
                <a:cs typeface="Calibri" panose="020F0502020204030204" pitchFamily="34" charset="0"/>
              </a:rPr>
              <a:t>Para un mayor detalle, de como la asociatividad es una estrategia garante para que la AF se vuelva competitiva en diferentes aspectos, particularmente en unos canales de comercialización específicos, por favor observar el siguiente video:</a:t>
            </a:r>
            <a:endParaRPr lang="es-CO" sz="2400" dirty="0">
              <a:latin typeface="Calibri" panose="020F0502020204030204" pitchFamily="34" charset="0"/>
              <a:ea typeface="Calibri" panose="020F0502020204030204" pitchFamily="34" charset="0"/>
              <a:cs typeface="Calibri" panose="020F0502020204030204" pitchFamily="34" charset="0"/>
            </a:endParaRPr>
          </a:p>
        </p:txBody>
      </p:sp>
      <p:sp>
        <p:nvSpPr>
          <p:cNvPr id="7" name="CuadroTexto 6">
            <a:extLst>
              <a:ext uri="{FF2B5EF4-FFF2-40B4-BE49-F238E27FC236}">
                <a16:creationId xmlns:a16="http://schemas.microsoft.com/office/drawing/2014/main" id="{2BF11B48-EB0B-4F88-84B8-04F3B58C59CB}"/>
              </a:ext>
            </a:extLst>
          </p:cNvPr>
          <p:cNvSpPr txBox="1"/>
          <p:nvPr/>
        </p:nvSpPr>
        <p:spPr>
          <a:xfrm>
            <a:off x="3026382" y="4919196"/>
            <a:ext cx="3908990"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1400" b="1" dirty="0">
                <a:latin typeface="Calibri" panose="020F0502020204030204" pitchFamily="34" charset="0"/>
                <a:ea typeface="Calibri" panose="020F0502020204030204" pitchFamily="34" charset="0"/>
                <a:cs typeface="Calibri" panose="020F0502020204030204" pitchFamily="34" charset="0"/>
              </a:rPr>
              <a:t>Caso COOCAMPO-Colombia y COOMAFITT-Brasil</a:t>
            </a:r>
          </a:p>
          <a:p>
            <a:pPr algn="ctr"/>
            <a:r>
              <a:rPr lang="es-CO" dirty="0">
                <a:hlinkClick r:id="rId4"/>
              </a:rPr>
              <a:t>https://www.youtube.com/watch?v=fXgq7NK2ZPY</a:t>
            </a:r>
            <a:endParaRPr lang="es-ES" sz="1400" dirty="0">
              <a:highlight>
                <a:srgbClr val="00FFFF"/>
              </a:highlight>
              <a:latin typeface="Calibri" panose="020F0502020204030204" pitchFamily="34" charset="0"/>
              <a:cs typeface="Calibri" panose="020F0502020204030204" pitchFamily="34" charset="0"/>
            </a:endParaRPr>
          </a:p>
          <a:p>
            <a:pPr algn="ctr"/>
            <a:r>
              <a:rPr lang="es-ES" sz="1400" dirty="0">
                <a:highlight>
                  <a:srgbClr val="00FFFF"/>
                </a:highlight>
                <a:latin typeface="Calibri" panose="020F0502020204030204" pitchFamily="34" charset="0"/>
                <a:cs typeface="Calibri" panose="020F0502020204030204" pitchFamily="34" charset="0"/>
              </a:rPr>
              <a:t>Desde 19:07 hasta 41:41</a:t>
            </a:r>
            <a:endParaRPr lang="es-CO" dirty="0"/>
          </a:p>
        </p:txBody>
      </p:sp>
      <p:sp>
        <p:nvSpPr>
          <p:cNvPr id="8" name="Título 7">
            <a:extLst>
              <a:ext uri="{FF2B5EF4-FFF2-40B4-BE49-F238E27FC236}">
                <a16:creationId xmlns:a16="http://schemas.microsoft.com/office/drawing/2014/main" id="{168BDE95-C008-4366-9DF3-DEC1975BA810}"/>
              </a:ext>
            </a:extLst>
          </p:cNvPr>
          <p:cNvSpPr>
            <a:spLocks noGrp="1"/>
          </p:cNvSpPr>
          <p:nvPr>
            <p:ph type="title"/>
          </p:nvPr>
        </p:nvSpPr>
        <p:spPr/>
        <p:txBody>
          <a:bodyPr/>
          <a:lstStyle/>
          <a:p>
            <a:pPr algn="ctr"/>
            <a:r>
              <a:rPr lang="es-ES" dirty="0">
                <a:latin typeface="Calibri" panose="020F0502020204030204" pitchFamily="34" charset="0"/>
                <a:ea typeface="Calibri" panose="020F0502020204030204" pitchFamily="34" charset="0"/>
                <a:cs typeface="Calibri" panose="020F0502020204030204" pitchFamily="34" charset="0"/>
              </a:rPr>
              <a:t>La asociatividad con enfoque empresarial</a:t>
            </a:r>
            <a:endParaRPr lang="es-CO" dirty="0"/>
          </a:p>
        </p:txBody>
      </p:sp>
    </p:spTree>
    <p:custDataLst>
      <p:tags r:id="rId1"/>
    </p:custDataLst>
    <p:extLst>
      <p:ext uri="{BB962C8B-B14F-4D97-AF65-F5344CB8AC3E}">
        <p14:creationId xmlns:p14="http://schemas.microsoft.com/office/powerpoint/2010/main" val="1697548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uadroTexto 9"/>
          <p:cNvSpPr txBox="1"/>
          <p:nvPr/>
        </p:nvSpPr>
        <p:spPr>
          <a:xfrm>
            <a:off x="339768" y="1182080"/>
            <a:ext cx="8464463" cy="5195268"/>
          </a:xfrm>
          <a:prstGeom prst="rect">
            <a:avLst/>
          </a:prstGeom>
        </p:spPr>
        <p:style>
          <a:lnRef idx="2">
            <a:schemeClr val="dk1"/>
          </a:lnRef>
          <a:fillRef idx="1">
            <a:schemeClr val="lt1"/>
          </a:fillRef>
          <a:effectRef idx="0">
            <a:schemeClr val="dk1"/>
          </a:effectRef>
          <a:fontRef idx="minor">
            <a:schemeClr val="dk1"/>
          </a:fontRef>
        </p:style>
        <p:txBody>
          <a:bodyPr wrap="square" numCol="2" rtlCol="0">
            <a:spAutoFit/>
          </a:bodyPr>
          <a:lstStyle/>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economías de escala </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reducción de costos </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acceso a conocimiento y tecnologías</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aumentos de productividad</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mayor acceso a insumos y créditos </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mejoramiento de la oferta y calidad</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mayor poder de negociación </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mayor oportunidades de generación de valor agregado</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Mejora la capacidad de gestión y apoyo profesional.</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Capitaliza las iniciativas de emprendimientos.</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Mayor sostenibilidad y proyecciones del negocio</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Desarrollo de una visión agroempresarial </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Generan lazos de confianza </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Recuperación de practicas ancestrales comunales y solidarias</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Capacidad para establecer alianzas con gobiernos locales, regionales o nacionales y entidades privadas de promoción del desarrollo económico local.</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Mayor equidad de genero</a:t>
            </a: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Formalización gradual de la actividad </a:t>
            </a:r>
            <a:r>
              <a:rPr lang="es-ES" sz="1400" dirty="0" err="1">
                <a:latin typeface="Calibri" panose="020F0502020204030204" pitchFamily="34" charset="0"/>
                <a:ea typeface="Calibri" panose="020F0502020204030204" pitchFamily="34" charset="0"/>
                <a:cs typeface="Calibri" panose="020F0502020204030204" pitchFamily="34" charset="0"/>
              </a:rPr>
              <a:t>agroproductiva</a:t>
            </a:r>
            <a:endParaRPr lang="es-ES" sz="1400" dirty="0">
              <a:latin typeface="Calibri" panose="020F0502020204030204" pitchFamily="34" charset="0"/>
              <a:ea typeface="Calibri" panose="020F0502020204030204" pitchFamily="34" charset="0"/>
              <a:cs typeface="Calibri" panose="020F0502020204030204" pitchFamily="34" charset="0"/>
            </a:endParaRPr>
          </a:p>
          <a:p>
            <a:pPr marL="557213" lvl="1" indent="-214313" algn="just">
              <a:lnSpc>
                <a:spcPct val="107000"/>
              </a:lnSpc>
              <a:spcAft>
                <a:spcPts val="600"/>
              </a:spcAft>
              <a:buFont typeface="Arial" panose="020B0604020202020204" pitchFamily="34" charset="0"/>
              <a:buChar char="•"/>
            </a:pPr>
            <a:r>
              <a:rPr lang="es-ES" sz="1400" dirty="0">
                <a:latin typeface="Calibri" panose="020F0502020204030204" pitchFamily="34" charset="0"/>
                <a:ea typeface="Calibri" panose="020F0502020204030204" pitchFamily="34" charset="0"/>
                <a:cs typeface="Calibri" panose="020F0502020204030204" pitchFamily="34" charset="0"/>
              </a:rPr>
              <a:t>Generación de institucionalidad local</a:t>
            </a:r>
          </a:p>
          <a:p>
            <a:pPr lvl="1" algn="just">
              <a:lnSpc>
                <a:spcPct val="107000"/>
              </a:lnSpc>
              <a:spcAft>
                <a:spcPts val="600"/>
              </a:spcAft>
            </a:pPr>
            <a:endParaRPr lang="es-ES" sz="1400" dirty="0">
              <a:latin typeface="Calibri" panose="020F0502020204030204" pitchFamily="34" charset="0"/>
              <a:ea typeface="Calibri" panose="020F0502020204030204" pitchFamily="34" charset="0"/>
              <a:cs typeface="Calibri" panose="020F0502020204030204" pitchFamily="34" charset="0"/>
            </a:endParaRPr>
          </a:p>
          <a:p>
            <a:pPr marL="557213" lvl="1" indent="-214313" algn="just">
              <a:lnSpc>
                <a:spcPct val="107000"/>
              </a:lnSpc>
              <a:spcAft>
                <a:spcPts val="600"/>
              </a:spcAft>
              <a:buFont typeface="Arial" panose="020B0604020202020204" pitchFamily="34" charset="0"/>
              <a:buChar char="•"/>
            </a:pPr>
            <a:endParaRPr lang="es-ES" sz="1400" dirty="0">
              <a:latin typeface="Calibri" panose="020F0502020204030204" pitchFamily="34" charset="0"/>
              <a:ea typeface="Calibri" panose="020F0502020204030204" pitchFamily="34" charset="0"/>
              <a:cs typeface="Calibri" panose="020F0502020204030204" pitchFamily="34" charset="0"/>
            </a:endParaRPr>
          </a:p>
          <a:p>
            <a:pPr marL="557213" lvl="1" indent="-214313" algn="just">
              <a:lnSpc>
                <a:spcPct val="107000"/>
              </a:lnSpc>
              <a:spcAft>
                <a:spcPts val="600"/>
              </a:spcAft>
              <a:buFont typeface="Arial" panose="020B0604020202020204" pitchFamily="34" charset="0"/>
              <a:buChar char="•"/>
            </a:pPr>
            <a:endParaRPr lang="es-ES" sz="1400" dirty="0">
              <a:latin typeface="Calibri" panose="020F0502020204030204" pitchFamily="34" charset="0"/>
              <a:ea typeface="Calibri" panose="020F0502020204030204" pitchFamily="34" charset="0"/>
              <a:cs typeface="Calibri" panose="020F0502020204030204" pitchFamily="34" charset="0"/>
            </a:endParaRPr>
          </a:p>
          <a:p>
            <a:pPr marL="557213" lvl="1" indent="-214313" algn="just">
              <a:lnSpc>
                <a:spcPct val="107000"/>
              </a:lnSpc>
              <a:spcAft>
                <a:spcPts val="600"/>
              </a:spcAft>
              <a:buFont typeface="Arial" panose="020B0604020202020204" pitchFamily="34" charset="0"/>
              <a:buChar char="•"/>
            </a:pPr>
            <a:endParaRPr lang="es-CO" sz="1400" dirty="0">
              <a:latin typeface="Calibri" panose="020F0502020204030204" pitchFamily="34" charset="0"/>
              <a:ea typeface="Calibri" panose="020F0502020204030204" pitchFamily="34" charset="0"/>
              <a:cs typeface="Calibri" panose="020F0502020204030204" pitchFamily="34" charset="0"/>
            </a:endParaRPr>
          </a:p>
        </p:txBody>
      </p:sp>
      <p:sp>
        <p:nvSpPr>
          <p:cNvPr id="4" name="CuadroTexto 3">
            <a:extLst>
              <a:ext uri="{FF2B5EF4-FFF2-40B4-BE49-F238E27FC236}">
                <a16:creationId xmlns:a16="http://schemas.microsoft.com/office/drawing/2014/main" id="{96D519B7-6B1D-4F19-A8BD-6673F943AE9B}"/>
              </a:ext>
            </a:extLst>
          </p:cNvPr>
          <p:cNvSpPr txBox="1"/>
          <p:nvPr/>
        </p:nvSpPr>
        <p:spPr>
          <a:xfrm>
            <a:off x="4848498" y="3613817"/>
            <a:ext cx="4180785" cy="206210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ES" sz="1600" dirty="0"/>
              <a:t>La importancia de incentivar y garantizar la asociatividad para vender productos es:</a:t>
            </a:r>
          </a:p>
          <a:p>
            <a:pPr algn="ctr"/>
            <a:endParaRPr lang="es-ES" sz="1600" dirty="0"/>
          </a:p>
          <a:p>
            <a:pPr marL="300038" indent="-300038" algn="ctr">
              <a:buAutoNum type="romanLcParenR"/>
            </a:pPr>
            <a:r>
              <a:rPr lang="es-ES" sz="1600" dirty="0"/>
              <a:t>disminuir la incertidumbre y la debilidades de conjugar capacidades específicas </a:t>
            </a:r>
          </a:p>
          <a:p>
            <a:pPr marL="300038" indent="-300038" algn="ctr">
              <a:buAutoNum type="romanLcParenR"/>
            </a:pPr>
            <a:r>
              <a:rPr lang="es-ES" sz="1600" dirty="0"/>
              <a:t>Reforzar posiciones en el mercado para el abastecimiento y la venta </a:t>
            </a:r>
          </a:p>
          <a:p>
            <a:pPr marL="300038" indent="-300038" algn="ctr">
              <a:buAutoNum type="romanLcParenR"/>
            </a:pPr>
            <a:r>
              <a:rPr lang="es-ES" sz="1600" dirty="0"/>
              <a:t>conseguir nuevas posiciones estratégicas</a:t>
            </a:r>
            <a:endParaRPr lang="es-CO" sz="1600" dirty="0"/>
          </a:p>
        </p:txBody>
      </p:sp>
      <p:sp>
        <p:nvSpPr>
          <p:cNvPr id="2" name="CuadroTexto 1">
            <a:extLst>
              <a:ext uri="{FF2B5EF4-FFF2-40B4-BE49-F238E27FC236}">
                <a16:creationId xmlns:a16="http://schemas.microsoft.com/office/drawing/2014/main" id="{0AEAA62F-B9FA-497F-96A8-B304160051A2}"/>
              </a:ext>
            </a:extLst>
          </p:cNvPr>
          <p:cNvSpPr txBox="1"/>
          <p:nvPr/>
        </p:nvSpPr>
        <p:spPr>
          <a:xfrm>
            <a:off x="1118380" y="480652"/>
            <a:ext cx="6907237" cy="646331"/>
          </a:xfrm>
          <a:prstGeom prst="rect">
            <a:avLst/>
          </a:prstGeom>
          <a:noFill/>
        </p:spPr>
        <p:txBody>
          <a:bodyPr wrap="square" rtlCol="0">
            <a:spAutoFit/>
          </a:bodyPr>
          <a:lstStyle/>
          <a:p>
            <a:pPr algn="ctr"/>
            <a:r>
              <a:rPr lang="es-CO" b="1" dirty="0">
                <a:latin typeface="Calibri" panose="020F0502020204030204" pitchFamily="34" charset="0"/>
                <a:ea typeface="Calibri" panose="020F0502020204030204" pitchFamily="34" charset="0"/>
                <a:cs typeface="Calibri" panose="020F0502020204030204" pitchFamily="34" charset="0"/>
              </a:rPr>
              <a:t>V</a:t>
            </a:r>
            <a:r>
              <a:rPr lang="es-CO" sz="1800" b="1" dirty="0">
                <a:latin typeface="Calibri" panose="020F0502020204030204" pitchFamily="34" charset="0"/>
                <a:ea typeface="Calibri" panose="020F0502020204030204" pitchFamily="34" charset="0"/>
                <a:cs typeface="Calibri" panose="020F0502020204030204" pitchFamily="34" charset="0"/>
              </a:rPr>
              <a:t>ENTAJAS AL MOMENTO DE GENERAR ASOCIATIVIDAD ENTORNO A LA PRODUCCIÓN AGROPECUARIA</a:t>
            </a:r>
            <a:endParaRPr lang="es-CO" b="1" dirty="0"/>
          </a:p>
        </p:txBody>
      </p:sp>
    </p:spTree>
    <p:custDataLst>
      <p:tags r:id="rId1"/>
    </p:custDataLst>
    <p:extLst>
      <p:ext uri="{BB962C8B-B14F-4D97-AF65-F5344CB8AC3E}">
        <p14:creationId xmlns:p14="http://schemas.microsoft.com/office/powerpoint/2010/main" val="336010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F55B066F-9871-42A9-A9FC-32916962D96B}"/>
              </a:ext>
            </a:extLst>
          </p:cNvPr>
          <p:cNvSpPr txBox="1"/>
          <p:nvPr/>
        </p:nvSpPr>
        <p:spPr>
          <a:xfrm>
            <a:off x="6307670" y="6318769"/>
            <a:ext cx="2950028" cy="253916"/>
          </a:xfrm>
          <a:prstGeom prst="rect">
            <a:avLst/>
          </a:prstGeom>
          <a:noFill/>
        </p:spPr>
        <p:txBody>
          <a:bodyPr wrap="square" rtlCol="0">
            <a:spAutoFit/>
          </a:bodyPr>
          <a:lstStyle/>
          <a:p>
            <a:r>
              <a:rPr lang="es-CO" sz="1050" dirty="0"/>
              <a:t>Basado en: Amézaga </a:t>
            </a:r>
            <a:r>
              <a:rPr lang="es-CO" sz="1050" i="1" dirty="0"/>
              <a:t>et al, </a:t>
            </a:r>
            <a:r>
              <a:rPr lang="es-CO" sz="1050" dirty="0"/>
              <a:t>2013</a:t>
            </a:r>
          </a:p>
        </p:txBody>
      </p:sp>
      <p:sp>
        <p:nvSpPr>
          <p:cNvPr id="2" name="CuadroTexto 1">
            <a:extLst>
              <a:ext uri="{FF2B5EF4-FFF2-40B4-BE49-F238E27FC236}">
                <a16:creationId xmlns:a16="http://schemas.microsoft.com/office/drawing/2014/main" id="{858B2DFD-00AF-4079-AC05-E5E6FE31861D}"/>
              </a:ext>
            </a:extLst>
          </p:cNvPr>
          <p:cNvSpPr txBox="1"/>
          <p:nvPr/>
        </p:nvSpPr>
        <p:spPr>
          <a:xfrm>
            <a:off x="422031" y="675249"/>
            <a:ext cx="8483975" cy="923330"/>
          </a:xfrm>
          <a:prstGeom prst="rect">
            <a:avLst/>
          </a:prstGeom>
          <a:noFill/>
        </p:spPr>
        <p:txBody>
          <a:bodyPr wrap="square" rtlCol="0">
            <a:spAutoFit/>
          </a:bodyPr>
          <a:lstStyle/>
          <a:p>
            <a:pPr algn="ctr"/>
            <a:r>
              <a:rPr lang="es-CO" sz="1800" b="1" dirty="0">
                <a:latin typeface="Calibri" panose="020F0502020204030204" pitchFamily="34" charset="0"/>
                <a:ea typeface="Calibri" panose="020F0502020204030204" pitchFamily="34" charset="0"/>
                <a:cs typeface="Calibri" panose="020F0502020204030204" pitchFamily="34" charset="0"/>
              </a:rPr>
              <a:t>DESAFÍOS PARA QUE CON UN ENFOQUE AGROEMPRESARIAL, SEA UNA OPCIÓN VIABLE PARA QUE LA AGRICULTURA FAMILIAR PUEDA COMPETIR EFICIENTEMENTE Y MEJOREN SU POSICIÓN EN LAS CADENAS Y EN LOS MERCADOS</a:t>
            </a:r>
            <a:endParaRPr lang="es-CO" b="1" dirty="0"/>
          </a:p>
        </p:txBody>
      </p:sp>
      <p:sp>
        <p:nvSpPr>
          <p:cNvPr id="3" name="CuadroTexto 2">
            <a:extLst>
              <a:ext uri="{FF2B5EF4-FFF2-40B4-BE49-F238E27FC236}">
                <a16:creationId xmlns:a16="http://schemas.microsoft.com/office/drawing/2014/main" id="{C0A8F50A-D2C1-4A30-B99D-889F05496510}"/>
              </a:ext>
            </a:extLst>
          </p:cNvPr>
          <p:cNvSpPr txBox="1"/>
          <p:nvPr/>
        </p:nvSpPr>
        <p:spPr>
          <a:xfrm>
            <a:off x="422031" y="1821294"/>
            <a:ext cx="8257735" cy="4508927"/>
          </a:xfrm>
          <a:prstGeom prst="rect">
            <a:avLst/>
          </a:prstGeom>
          <a:noFill/>
        </p:spPr>
        <p:txBody>
          <a:bodyPr wrap="square" rtlCol="0">
            <a:spAutoFit/>
          </a:bodyPr>
          <a:lstStyle/>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Es necesario generar una visión de futuro conjunta, que oriente y motive a sus integrantes</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Desarrollar capacidades para establecer y gestionar una red de contactos institucionales</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Se debe generar un enfoque de mercado, donde la AF estudie la demanda y de acuerdo con esto se oriente la producción</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Se establezcan una oferta de servicios para los asociados, tanto técnica como financieramente</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Sean capaces de generar valor agregados en sus productos</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Adquieran capacidades para liderar la innovación tecnológica continua en los predios de los integrantes</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La articulación al sistema financiero de la AF por medio de la asociación u organización</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La AF asociada desarrollen capacidades técnicas y de gestión por intermedio de sus asociaciones </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consolidar la confianza de los productores y su compromiso para con las metas que se trace la organización</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Formalizar las formas de organización del agro, de acuerdo con la legislación del país, de forma tal que la forma jurídica escogida les ayude a ser competitivos al menor costo.</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Generar capacidades de planificación </a:t>
            </a:r>
          </a:p>
          <a:p>
            <a:pPr marL="171450" indent="-171450" algn="ctr">
              <a:spcAft>
                <a:spcPts val="800"/>
              </a:spcAft>
              <a:buFont typeface="Arial" panose="020B0604020202020204" pitchFamily="34" charset="0"/>
              <a:buChar char="•"/>
            </a:pPr>
            <a:r>
              <a:rPr lang="es-CO" sz="1300" dirty="0">
                <a:effectLst/>
                <a:latin typeface="Calibri" panose="020F0502020204030204" pitchFamily="34" charset="0"/>
                <a:ea typeface="Calibri" panose="020F0502020204030204" pitchFamily="34" charset="0"/>
                <a:cs typeface="Times New Roman" panose="02020603050405020304" pitchFamily="18" charset="0"/>
              </a:rPr>
              <a:t>Creación de institucionalidad pública para el fomento y fortalecimiento de la asociatividad agropecuaria, así como la generación de capacidades para el apoyo de la institucionalidad privada que acompañan y fomentan estos procesos</a:t>
            </a:r>
          </a:p>
          <a:p>
            <a:endParaRPr lang="es-CO" sz="1200" dirty="0"/>
          </a:p>
        </p:txBody>
      </p:sp>
    </p:spTree>
    <p:custDataLst>
      <p:tags r:id="rId1"/>
    </p:custDataLst>
    <p:extLst>
      <p:ext uri="{BB962C8B-B14F-4D97-AF65-F5344CB8AC3E}">
        <p14:creationId xmlns:p14="http://schemas.microsoft.com/office/powerpoint/2010/main" val="1582531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88645E-96C5-4906-8A8D-AA920D80D0A1}"/>
              </a:ext>
            </a:extLst>
          </p:cNvPr>
          <p:cNvSpPr>
            <a:spLocks noGrp="1"/>
          </p:cNvSpPr>
          <p:nvPr>
            <p:ph type="title"/>
          </p:nvPr>
        </p:nvSpPr>
        <p:spPr>
          <a:xfrm>
            <a:off x="755259" y="2103437"/>
            <a:ext cx="7886700" cy="1325563"/>
          </a:xfrm>
        </p:spPr>
        <p:txBody>
          <a:bodyPr>
            <a:normAutofit/>
          </a:bodyPr>
          <a:lstStyle/>
          <a:p>
            <a:pPr algn="ctr"/>
            <a:r>
              <a:rPr lang="es-CO" sz="5400" b="1" dirty="0"/>
              <a:t>GRACIAS</a:t>
            </a:r>
          </a:p>
        </p:txBody>
      </p:sp>
    </p:spTree>
    <p:extLst>
      <p:ext uri="{BB962C8B-B14F-4D97-AF65-F5344CB8AC3E}">
        <p14:creationId xmlns:p14="http://schemas.microsoft.com/office/powerpoint/2010/main" val="425630902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EDF482724D371044B2C47C31732A4B95" ma:contentTypeVersion="0" ma:contentTypeDescription="Crear nuevo documento." ma:contentTypeScope="" ma:versionID="e862d0b188e23537fa968360d96eac03">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CE4E1A-8A88-45E3-B59F-81072F4B1BE6}"/>
</file>

<file path=customXml/itemProps2.xml><?xml version="1.0" encoding="utf-8"?>
<ds:datastoreItem xmlns:ds="http://schemas.openxmlformats.org/officeDocument/2006/customXml" ds:itemID="{EB2CDA17-BC09-4763-87EF-622521B9B4B8}"/>
</file>

<file path=customXml/itemProps3.xml><?xml version="1.0" encoding="utf-8"?>
<ds:datastoreItem xmlns:ds="http://schemas.openxmlformats.org/officeDocument/2006/customXml" ds:itemID="{F8AA0152-B29A-4564-AD8B-5D91BF625EB8}"/>
</file>

<file path=docProps/app.xml><?xml version="1.0" encoding="utf-8"?>
<Properties xmlns="http://schemas.openxmlformats.org/officeDocument/2006/extended-properties" xmlns:vt="http://schemas.openxmlformats.org/officeDocument/2006/docPropsVTypes">
  <Template>Office Theme</Template>
  <TotalTime>278</TotalTime>
  <Words>980</Words>
  <Application>Microsoft Office PowerPoint</Application>
  <PresentationFormat>Presentación en pantalla (4:3)</PresentationFormat>
  <Paragraphs>89</Paragraphs>
  <Slides>9</Slides>
  <Notes>5</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Arial</vt:lpstr>
      <vt:lpstr>Calibri</vt:lpstr>
      <vt:lpstr>Calibri Light</vt:lpstr>
      <vt:lpstr>Times New Roman</vt:lpstr>
      <vt:lpstr>Wingdings</vt:lpstr>
      <vt:lpstr>Tema de Office</vt:lpstr>
      <vt:lpstr>Presentación de PowerPoint</vt:lpstr>
      <vt:lpstr>¿Qué es la asociatividad rural?</vt:lpstr>
      <vt:lpstr>Presentación de PowerPoint</vt:lpstr>
      <vt:lpstr>Modalidades asociativas con y sin personería jurídica </vt:lpstr>
      <vt:lpstr>Presentación de PowerPoint</vt:lpstr>
      <vt:lpstr>La asociatividad con enfoque empresarial</vt:lpstr>
      <vt:lpstr>Presentación de PowerPoint</vt:lpstr>
      <vt:lpstr>Presentación de PowerPoint</vt:lpstr>
      <vt:lpstr>GRACIAS</vt:lpstr>
    </vt:vector>
  </TitlesOfParts>
  <Company>FAO of the 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VillescasSanchez, Nancy (FAOCO)</dc:creator>
  <cp:lastModifiedBy>user</cp:lastModifiedBy>
  <cp:revision>7</cp:revision>
  <dcterms:created xsi:type="dcterms:W3CDTF">2020-03-13T18:17:32Z</dcterms:created>
  <dcterms:modified xsi:type="dcterms:W3CDTF">2021-10-05T16:18:30Z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0x010100EDF482724D371044B2C47C31732A4B95</vt:lpwstr>
  </property>
</Properties>
</file>